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363" r:id="rId6"/>
    <p:sldId id="397" r:id="rId7"/>
    <p:sldId id="398" r:id="rId8"/>
    <p:sldId id="399" r:id="rId9"/>
    <p:sldId id="40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A40BF1-FD33-4D5B-A0A3-D9F4500641D0}">
          <p14:sldIdLst>
            <p14:sldId id="256"/>
            <p14:sldId id="363"/>
            <p14:sldId id="397"/>
            <p14:sldId id="398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274C3C-29A7-166A-DD30-6B091FE5A3BD}" name="Sean Flyr" initials="" userId="S::sflyr@capecdp.org::34d02673-7d33-4fc8-b00e-6fe907f14ea5" providerId="AD"/>
  <p188:author id="{FFDC997B-F131-8CEE-A802-E810FE1BD595}" name="Jay Coburn" initials="JC" userId="S::jay@capecdp.org::a346d32a-93cc-4f86-8c2e-fcc7bfc45cdc" providerId="AD"/>
  <p188:author id="{25B0C37E-F75C-6B2E-AAEC-0D99447B7B0E}" name="Jason Bertrand" initials="JB" userId="S::jason@capecdp.org::dcb4be2b-6b0d-40ad-8560-3a96f7c7d8f5" providerId="AD"/>
  <p188:author id="{9EF21191-9694-63FE-9A89-A454FCD9646D}" name="Andrea Aldana" initials="AA" userId="S::andrea@capecdp.org::627f6177-e871-4bbb-8ee1-e9d926a5a5d8" providerId="AD"/>
  <p188:author id="{68A71BE2-13BB-822B-5BD5-D6C99BEA644C}" name="Laura Cannata" initials="" userId="S::laura@capecdp.org::2771c929-6b9b-46c2-ad8c-518c0d2764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CF9"/>
    <a:srgbClr val="0070C0"/>
    <a:srgbClr val="F26531"/>
    <a:srgbClr val="F9B146"/>
    <a:srgbClr val="83E7E7"/>
    <a:srgbClr val="36AFC5"/>
    <a:srgbClr val="86EAEA"/>
    <a:srgbClr val="FCB447"/>
    <a:srgbClr val="FFFF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01F22-4139-553F-F27F-EBF9D0C825C4}" v="1526" dt="2024-11-20T02:33:43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34524F-592B-4FA7-BFE6-FAA95E2D640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2A1C7F-5D07-4805-B513-5C3017CEC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2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4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4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5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D3177F-6117-4283-9952-24E90520BB9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B225CB-2E76-4176-B6CC-E063E44031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6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C376D3-E113-0DC3-8EAA-F1F9118A69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6ECBC-74C3-FA6D-ED88-D3865561C303}"/>
              </a:ext>
            </a:extLst>
          </p:cNvPr>
          <p:cNvSpPr txBox="1"/>
          <p:nvPr/>
        </p:nvSpPr>
        <p:spPr>
          <a:xfrm>
            <a:off x="0" y="5456181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Creating opportunities for people to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live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thrive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 on the Lower and Outer Cape.</a:t>
            </a: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E074F281-24D8-C6F9-5D5E-9F84103F1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0"/>
          <a:stretch/>
        </p:blipFill>
        <p:spPr>
          <a:xfrm>
            <a:off x="3724102" y="999110"/>
            <a:ext cx="4556889" cy="716413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83E9F470-1B89-A6CC-49B7-00DA2BFF7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21"/>
          <a:stretch/>
        </p:blipFill>
        <p:spPr>
          <a:xfrm>
            <a:off x="3206517" y="1711682"/>
            <a:ext cx="5592059" cy="5618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5807333-9379-550D-01FA-4211D2B812FC}"/>
              </a:ext>
            </a:extLst>
          </p:cNvPr>
          <p:cNvGrpSpPr/>
          <p:nvPr/>
        </p:nvGrpSpPr>
        <p:grpSpPr>
          <a:xfrm>
            <a:off x="-178874" y="2463373"/>
            <a:ext cx="12370874" cy="3005685"/>
            <a:chOff x="-178874" y="2750237"/>
            <a:chExt cx="12370874" cy="3005685"/>
          </a:xfrm>
        </p:grpSpPr>
        <p:pic>
          <p:nvPicPr>
            <p:cNvPr id="6" name="Picture 5" descr="A person holding a chocolate&#10;&#10;Description automatically generated">
              <a:extLst>
                <a:ext uri="{FF2B5EF4-FFF2-40B4-BE49-F238E27FC236}">
                  <a16:creationId xmlns:a16="http://schemas.microsoft.com/office/drawing/2014/main" id="{2F5208D5-3F39-575E-ABE4-995791E8D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13" t="-12592" r="-127" b="-12680"/>
            <a:stretch/>
          </p:blipFill>
          <p:spPr>
            <a:xfrm>
              <a:off x="-178874" y="2750237"/>
              <a:ext cx="2551428" cy="3005685"/>
            </a:xfrm>
            <a:prstGeom prst="rect">
              <a:avLst/>
            </a:prstGeom>
          </p:spPr>
        </p:pic>
        <p:pic>
          <p:nvPicPr>
            <p:cNvPr id="7" name="Picture 6" descr="Two women standing outside a store&#10;&#10;Description automatically generated">
              <a:extLst>
                <a:ext uri="{FF2B5EF4-FFF2-40B4-BE49-F238E27FC236}">
                  <a16:creationId xmlns:a16="http://schemas.microsoft.com/office/drawing/2014/main" id="{EB91120B-08B4-B348-E248-11DCBE134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6" t="18718" r="35898" b="10837"/>
            <a:stretch/>
          </p:blipFill>
          <p:spPr>
            <a:xfrm>
              <a:off x="7059223" y="3048489"/>
              <a:ext cx="1900398" cy="2424042"/>
            </a:xfrm>
            <a:prstGeom prst="rect">
              <a:avLst/>
            </a:prstGeom>
          </p:spPr>
        </p:pic>
        <p:pic>
          <p:nvPicPr>
            <p:cNvPr id="10" name="Picture 9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901D187A-57CD-E780-C6C5-12437F752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" t="29812" r="15143" b="8101"/>
            <a:stretch/>
          </p:blipFill>
          <p:spPr>
            <a:xfrm>
              <a:off x="2372554" y="3055555"/>
              <a:ext cx="2314116" cy="2416976"/>
            </a:xfrm>
            <a:prstGeom prst="rect">
              <a:avLst/>
            </a:prstGeom>
          </p:spPr>
        </p:pic>
        <p:pic>
          <p:nvPicPr>
            <p:cNvPr id="16" name="Picture 15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AEB33518-B645-4B76-A26C-C35D668E4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6"/>
            <a:stretch/>
          </p:blipFill>
          <p:spPr>
            <a:xfrm>
              <a:off x="8959621" y="3048489"/>
              <a:ext cx="3232379" cy="2424042"/>
            </a:xfrm>
            <a:prstGeom prst="rect">
              <a:avLst/>
            </a:prstGeom>
          </p:spPr>
        </p:pic>
        <p:pic>
          <p:nvPicPr>
            <p:cNvPr id="17" name="Picture 16" descr="A group of women in wet suits holding surfboards&#10;&#10;Description automatically generated">
              <a:extLst>
                <a:ext uri="{FF2B5EF4-FFF2-40B4-BE49-F238E27FC236}">
                  <a16:creationId xmlns:a16="http://schemas.microsoft.com/office/drawing/2014/main" id="{ECF0B278-57B8-D295-C0F6-C91ECF947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" t="17505" r="1711" b="6559"/>
            <a:stretch/>
          </p:blipFill>
          <p:spPr>
            <a:xfrm>
              <a:off x="4591665" y="3044592"/>
              <a:ext cx="2467558" cy="2427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42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47BF1D-CD20-2258-4841-26046D51DB9F}"/>
              </a:ext>
            </a:extLst>
          </p:cNvPr>
          <p:cNvSpPr/>
          <p:nvPr/>
        </p:nvSpPr>
        <p:spPr>
          <a:xfrm>
            <a:off x="0" y="-1"/>
            <a:ext cx="12192000" cy="1757083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0DE4D-BC72-3251-076D-4CCD3C00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658"/>
            <a:ext cx="12192000" cy="1089913"/>
          </a:xfrm>
        </p:spPr>
        <p:txBody>
          <a:bodyPr>
            <a:noAutofit/>
          </a:bodyPr>
          <a:lstStyle/>
          <a:p>
            <a:pPr algn="ctr"/>
            <a:r>
              <a:rPr lang="en-US" sz="4400" b="1" kern="0" spc="0" dirty="0">
                <a:solidFill>
                  <a:schemeClr val="bg1"/>
                </a:solidFill>
                <a:latin typeface="Avenir Next LT Pro Demi"/>
              </a:rPr>
              <a:t>Lower Cape Community Housing Partnership</a:t>
            </a:r>
            <a:endParaRPr lang="en-US" sz="5300" kern="0" spc="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5879B7-B1DC-1C0A-7E32-7EDCA32EC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919" y="1999658"/>
            <a:ext cx="5354702" cy="4239020"/>
          </a:xfrm>
        </p:spPr>
        <p:txBody>
          <a:bodyPr vert="horz" lIns="0" tIns="45720" rIns="0" bIns="45720" rtlCol="0" anchor="t">
            <a:normAutofit/>
          </a:bodyPr>
          <a:lstStyle/>
          <a:p>
            <a:pPr algn="r">
              <a:buFont typeface="Arial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Lower Cape Housing Institute (LCHI)</a:t>
            </a:r>
            <a:endParaRPr lang="en-US" sz="2800">
              <a:solidFill>
                <a:schemeClr val="tx1"/>
              </a:solidFill>
              <a:cs typeface="Calibri" panose="020F0502020204030204"/>
            </a:endParaRPr>
          </a:p>
          <a:p>
            <a:pPr marL="200660" lvl="1" indent="0" algn="r">
              <a:buNone/>
            </a:pPr>
            <a:endParaRPr lang="en-US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00660" lvl="1" indent="0" algn="r">
              <a:buNone/>
            </a:pPr>
            <a:endParaRPr lang="en-US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algn="r">
              <a:buFont typeface="Arial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Project 365</a:t>
            </a:r>
          </a:p>
          <a:p>
            <a:pPr marL="383540" lvl="1" algn="r">
              <a:buFont typeface="Courier New" panose="020F0502020204030204" pitchFamily="34" charset="0"/>
              <a:buChar char="o"/>
            </a:pPr>
            <a:endParaRPr lang="en-US" sz="2400" dirty="0">
              <a:solidFill>
                <a:schemeClr val="tx1"/>
              </a:solidFill>
              <a:cs typeface="Calibri" panose="020F0502020204030204"/>
            </a:endParaRPr>
          </a:p>
          <a:p>
            <a:pPr marL="200660" lvl="1" indent="0" algn="r">
              <a:buNone/>
            </a:pPr>
            <a:endParaRPr lang="en-US" sz="2400" dirty="0">
              <a:solidFill>
                <a:schemeClr val="tx1"/>
              </a:solidFill>
              <a:cs typeface="Calibri" panose="020F0502020204030204"/>
            </a:endParaRPr>
          </a:p>
          <a:p>
            <a:pPr algn="r">
              <a:buFont typeface="Arial" panose="020F050202020403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Public Education Campaign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endParaRPr lang="en-US" sz="2400" dirty="0">
              <a:solidFill>
                <a:schemeClr val="tx1"/>
              </a:solidFill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 dirty="0">
              <a:solidFill>
                <a:srgbClr val="404040"/>
              </a:solidFill>
              <a:cs typeface="Calibri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D77D10C-8A9C-00D8-5FF1-AC0B52C79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1982" y="1999657"/>
            <a:ext cx="5500647" cy="3980228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 indent="-285750">
              <a:buFont typeface="Courier New,monospace"/>
              <a:buChar char="o"/>
            </a:pP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Workshops &amp; Peer Groups</a:t>
            </a:r>
            <a:endParaRPr lang="en-US" sz="22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 indent="-285750">
              <a:buFont typeface="Courier New,monospace"/>
              <a:buChar char="o"/>
            </a:pP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Annual &amp; Special Town Meeting Summaries</a:t>
            </a:r>
            <a:endParaRPr lang="en-US" sz="22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 indent="-285750">
              <a:buFont typeface="Courier New,monospace"/>
              <a:buChar char="o"/>
            </a:pPr>
            <a:r>
              <a:rPr lang="en-US" sz="2200" dirty="0">
                <a:solidFill>
                  <a:schemeClr val="tx1"/>
                </a:solidFill>
                <a:ea typeface="+mn-lt"/>
                <a:cs typeface="+mn-lt"/>
              </a:rPr>
              <a:t>Under One Roof Newsletter</a:t>
            </a:r>
          </a:p>
          <a:p>
            <a:pPr marL="383540" lvl="1" indent="-285750">
              <a:buFont typeface="Courier New,monospace"/>
              <a:buChar char="o"/>
            </a:pPr>
            <a:endParaRPr lang="en-US" sz="2200" dirty="0">
              <a:solidFill>
                <a:schemeClr val="tx1"/>
              </a:solidFill>
              <a:cs typeface="Calibri"/>
            </a:endParaRPr>
          </a:p>
          <a:p>
            <a:pPr marL="383540" lvl="1">
              <a:buFont typeface="Courier New,monospace"/>
              <a:buChar char="o"/>
            </a:pPr>
            <a:r>
              <a:rPr lang="en-US" sz="2200" dirty="0">
                <a:solidFill>
                  <a:schemeClr val="tx1"/>
                </a:solidFill>
                <a:cs typeface="Calibri"/>
              </a:rPr>
              <a:t>Community Engagement &amp; Advocacy</a:t>
            </a:r>
          </a:p>
          <a:p>
            <a:pPr marL="383540" lvl="1">
              <a:buFont typeface="Courier New,monospace"/>
              <a:buChar char="o"/>
            </a:pPr>
            <a:r>
              <a:rPr lang="en-US" sz="2200" dirty="0">
                <a:solidFill>
                  <a:schemeClr val="tx1"/>
                </a:solidFill>
                <a:cs typeface="Calibri"/>
              </a:rPr>
              <a:t>Get Out the Vote</a:t>
            </a:r>
            <a:endParaRPr lang="en-US" dirty="0"/>
          </a:p>
          <a:p>
            <a:pPr marL="383540" lvl="1" indent="-285750">
              <a:buFont typeface="Courier New,monospace"/>
              <a:buChar char="o"/>
            </a:pPr>
            <a:endParaRPr lang="en-US" sz="2200" dirty="0">
              <a:solidFill>
                <a:schemeClr val="tx1"/>
              </a:solidFill>
              <a:cs typeface="Calibri"/>
            </a:endParaRPr>
          </a:p>
          <a:p>
            <a:pPr marL="383540" lvl="1" indent="-285750">
              <a:buFont typeface="Courier New,monospace"/>
              <a:buChar char="o"/>
            </a:pPr>
            <a:endParaRPr lang="en-US" sz="2200" dirty="0">
              <a:solidFill>
                <a:schemeClr val="tx1"/>
              </a:solidFill>
              <a:cs typeface="Calibri"/>
            </a:endParaRPr>
          </a:p>
          <a:p>
            <a:pPr marL="383540" lvl="1" indent="-285750">
              <a:buFont typeface="Courier New,monospace"/>
              <a:buChar char="o"/>
            </a:pPr>
            <a:r>
              <a:rPr lang="en-US" sz="2200" dirty="0">
                <a:solidFill>
                  <a:schemeClr val="tx1"/>
                </a:solidFill>
                <a:cs typeface="Calibri"/>
              </a:rPr>
              <a:t>Build public support for housing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3593A74-5DE0-195B-9BAB-8444668477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459" y="5635358"/>
            <a:ext cx="2301380" cy="5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47BF1D-CD20-2258-4841-26046D51DB9F}"/>
              </a:ext>
            </a:extLst>
          </p:cNvPr>
          <p:cNvSpPr/>
          <p:nvPr/>
        </p:nvSpPr>
        <p:spPr>
          <a:xfrm>
            <a:off x="0" y="-1"/>
            <a:ext cx="12192000" cy="1757083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0DE4D-BC72-3251-076D-4CCD3C00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923"/>
            <a:ext cx="12192000" cy="1089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kern="0" spc="0" dirty="0">
                <a:solidFill>
                  <a:schemeClr val="bg1"/>
                </a:solidFill>
                <a:latin typeface="Avenir Next LT Pro Demi"/>
              </a:rPr>
              <a:t>   LCHI Outcomes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F6924-3D5C-2216-7ABA-FE35FB6DC7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02" y="5565133"/>
            <a:ext cx="2474529" cy="649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C3BA07-C400-340B-D4FD-14C8810C04C8}"/>
              </a:ext>
            </a:extLst>
          </p:cNvPr>
          <p:cNvSpPr txBox="1"/>
          <p:nvPr/>
        </p:nvSpPr>
        <p:spPr>
          <a:xfrm>
            <a:off x="357330" y="1760107"/>
            <a:ext cx="6138668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/>
              <a:t>Since 2017: </a:t>
            </a:r>
            <a:endParaRPr lang="en-US" sz="220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441 participants</a:t>
            </a:r>
            <a:endParaRPr lang="en-US" sz="210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450+ housing-related articles passed at Town Meeting</a:t>
            </a:r>
            <a:endParaRPr lang="en-US" sz="210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$110 million+ allocated to housing &amp; related articles</a:t>
            </a:r>
            <a:endParaRPr lang="en-US" sz="210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7 of 8 towns hired dedicated staff (Housing Coordinators)</a:t>
            </a:r>
            <a:endParaRPr lang="en-US" sz="21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Increased collaboration, information sharing, and prioritization of housing across the region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Regional pipeline of close to 1000 units in next 5-10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Monthly newsletter with 850 subscribers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0000"/>
                </a:solidFill>
                <a:latin typeface="Calibri"/>
                <a:cs typeface="Calibri"/>
              </a:rPr>
              <a:t>CPC funding from all 8 towns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CFA89FF3-25C7-7749-3441-645D90870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35" y="121805"/>
            <a:ext cx="2624758" cy="6614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CF3B1D-EE85-39D9-93DA-F6D6C13E048A}"/>
              </a:ext>
            </a:extLst>
          </p:cNvPr>
          <p:cNvSpPr txBox="1"/>
          <p:nvPr/>
        </p:nvSpPr>
        <p:spPr>
          <a:xfrm>
            <a:off x="648929" y="6443358"/>
            <a:ext cx="367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Image: CDP Housing Pipeline 2024</a:t>
            </a:r>
          </a:p>
        </p:txBody>
      </p:sp>
    </p:spTree>
    <p:extLst>
      <p:ext uri="{BB962C8B-B14F-4D97-AF65-F5344CB8AC3E}">
        <p14:creationId xmlns:p14="http://schemas.microsoft.com/office/powerpoint/2010/main" val="121106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47BF1D-CD20-2258-4841-26046D51DB9F}"/>
              </a:ext>
            </a:extLst>
          </p:cNvPr>
          <p:cNvSpPr/>
          <p:nvPr/>
        </p:nvSpPr>
        <p:spPr>
          <a:xfrm>
            <a:off x="0" y="-1"/>
            <a:ext cx="12192000" cy="1757083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0DE4D-BC72-3251-076D-4CCD3C00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923"/>
            <a:ext cx="12192000" cy="1089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kern="0" spc="0" dirty="0">
                <a:solidFill>
                  <a:schemeClr val="bg1"/>
                </a:solidFill>
                <a:latin typeface="Avenir Next LT Pro Demi"/>
              </a:rPr>
              <a:t>   Project 365 Outcomes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F6924-3D5C-2216-7ABA-FE35FB6DC7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4" y="5593888"/>
            <a:ext cx="2474529" cy="649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C3BA07-C400-340B-D4FD-14C8810C04C8}"/>
              </a:ext>
            </a:extLst>
          </p:cNvPr>
          <p:cNvSpPr txBox="1"/>
          <p:nvPr/>
        </p:nvSpPr>
        <p:spPr>
          <a:xfrm>
            <a:off x="343219" y="1788329"/>
            <a:ext cx="6237445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b="1" dirty="0"/>
              <a:t>Year 1:  </a:t>
            </a:r>
            <a:endParaRPr lang="en-US" sz="230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21 participants across 2 town cohorts</a:t>
            </a:r>
            <a:endParaRPr lang="en-US" sz="230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Education on Town Meeting, Letters to the Editor</a:t>
            </a:r>
            <a:endParaRPr lang="en-US" sz="230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LTE campaign: 6 published, 1 Editorial, 1 Op-Ed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Text banking &amp; </a:t>
            </a:r>
            <a:r>
              <a:rPr lang="en-US" sz="2300" dirty="0" err="1">
                <a:solidFill>
                  <a:srgbClr val="000000"/>
                </a:solidFill>
                <a:latin typeface="Calibri"/>
                <a:cs typeface="Calibri"/>
              </a:rPr>
              <a:t>flyering</a:t>
            </a:r>
            <a:endParaRPr lang="en-US" sz="23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9 speakers at Town Meeting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Passage of all articles supported by both towns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Creation of external collateral &amp; internal SOPs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Multi-year grant funding from MA CHHAF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F3B1D-EE85-39D9-93DA-F6D6C13E048A}"/>
              </a:ext>
            </a:extLst>
          </p:cNvPr>
          <p:cNvSpPr txBox="1"/>
          <p:nvPr/>
        </p:nvSpPr>
        <p:spPr>
          <a:xfrm>
            <a:off x="648929" y="6443358"/>
            <a:ext cx="367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Image: CDP Housing Pipeline 2024</a:t>
            </a:r>
          </a:p>
        </p:txBody>
      </p:sp>
      <p:pic>
        <p:nvPicPr>
          <p:cNvPr id="2" name="Picture 1" descr="A group of people with their arms up&#10;&#10;Description automatically generated">
            <a:extLst>
              <a:ext uri="{FF2B5EF4-FFF2-40B4-BE49-F238E27FC236}">
                <a16:creationId xmlns:a16="http://schemas.microsoft.com/office/drawing/2014/main" id="{4D4FBFB1-8545-1C03-1249-004E5BA5D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625" y="339094"/>
            <a:ext cx="4219609" cy="58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47BF1D-CD20-2258-4841-26046D51DB9F}"/>
              </a:ext>
            </a:extLst>
          </p:cNvPr>
          <p:cNvSpPr/>
          <p:nvPr/>
        </p:nvSpPr>
        <p:spPr>
          <a:xfrm>
            <a:off x="0" y="-1"/>
            <a:ext cx="12192000" cy="1757083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0DE4D-BC72-3251-076D-4CCD3C00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923"/>
            <a:ext cx="12192000" cy="1089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kern="0" spc="0" dirty="0">
                <a:solidFill>
                  <a:schemeClr val="bg1"/>
                </a:solidFill>
                <a:latin typeface="Avenir Next LT Pro Demi"/>
              </a:rPr>
              <a:t>   Lessons Learned &amp; Next 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F6924-3D5C-2216-7ABA-FE35FB6DC7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4" y="5593888"/>
            <a:ext cx="2474529" cy="649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CF3B1D-EE85-39D9-93DA-F6D6C13E048A}"/>
              </a:ext>
            </a:extLst>
          </p:cNvPr>
          <p:cNvSpPr txBox="1"/>
          <p:nvPr/>
        </p:nvSpPr>
        <p:spPr>
          <a:xfrm>
            <a:off x="648929" y="6443358"/>
            <a:ext cx="367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Image: CDP Housing Pipeline 2024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1C3BA07-C400-340B-D4FD-14C8810C04C8}"/>
              </a:ext>
            </a:extLst>
          </p:cNvPr>
          <p:cNvSpPr txBox="1"/>
          <p:nvPr/>
        </p:nvSpPr>
        <p:spPr>
          <a:xfrm>
            <a:off x="343219" y="1971773"/>
            <a:ext cx="5757668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Relationships, relationships, relationships!</a:t>
            </a: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Well-informed is well-prepared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Tailor content &amp; strategies to your audience</a:t>
            </a: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Technical assistance: the secret sauce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See the big picture &amp; celebrate the small victories</a:t>
            </a: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As Dory says: just keep swimming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E092888-C1EF-2B66-0ADC-CED5A8DA4321}"/>
              </a:ext>
            </a:extLst>
          </p:cNvPr>
          <p:cNvSpPr txBox="1"/>
          <p:nvPr/>
        </p:nvSpPr>
        <p:spPr>
          <a:xfrm>
            <a:off x="6100552" y="1971773"/>
            <a:ext cx="5757668" cy="3277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LCHI: 5 workshops &amp; 4 peer groups</a:t>
            </a: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365: 2 new towns (&amp; 2 existing)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Who's missing? How do we connect with them?</a:t>
            </a: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How do we leverage networks: social service providers, other organizations?</a:t>
            </a: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0000"/>
                </a:solidFill>
                <a:latin typeface="Calibri"/>
                <a:cs typeface="Calibri"/>
              </a:rPr>
              <a:t>How can cohorts build community and engage w/ local government?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3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33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A6D2B-8956-5A1A-0A18-F4254CFDC480}"/>
              </a:ext>
            </a:extLst>
          </p:cNvPr>
          <p:cNvSpPr/>
          <p:nvPr/>
        </p:nvSpPr>
        <p:spPr>
          <a:xfrm>
            <a:off x="0" y="-1"/>
            <a:ext cx="12192000" cy="4159046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98EFB9-B43D-39C6-4ED0-F1832EDF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8799"/>
            <a:ext cx="6096000" cy="2074101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3600" b="1" kern="0" spc="100" dirty="0">
                <a:solidFill>
                  <a:schemeClr val="bg1"/>
                </a:solidFill>
                <a:latin typeface="Avenir Next LT Pro Demi"/>
              </a:rPr>
              <a:t>Follow our LCHI programming:</a:t>
            </a:r>
            <a:br>
              <a:rPr lang="en-US" sz="2000" b="1" dirty="0">
                <a:latin typeface="Avenir Next LT Pro Demi" panose="020B0704020202020204" pitchFamily="34" charset="0"/>
              </a:rPr>
            </a:br>
            <a:r>
              <a:rPr lang="en-US" sz="3200" b="1" kern="0" spc="0" dirty="0">
                <a:solidFill>
                  <a:schemeClr val="bg1"/>
                </a:solidFill>
                <a:latin typeface="Avenir Next LT Pro Demi"/>
              </a:rPr>
              <a:t>capecdp.org</a:t>
            </a:r>
            <a:endParaRPr lang="en-US" sz="3200" dirty="0">
              <a:solidFill>
                <a:schemeClr val="bg1"/>
              </a:solidFill>
              <a:latin typeface="Avenir Next LT Pro Dem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BA720-2C82-8DC0-9C41-C288ED8D5AF9}"/>
              </a:ext>
            </a:extLst>
          </p:cNvPr>
          <p:cNvSpPr txBox="1"/>
          <p:nvPr/>
        </p:nvSpPr>
        <p:spPr>
          <a:xfrm>
            <a:off x="0" y="4621767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Avenir Next LT Pro Demi"/>
              </a:rPr>
              <a:t>Thank you for attending today's breakout session!</a:t>
            </a:r>
            <a:endParaRPr lang="en-US" sz="3200">
              <a:cs typeface="Calibri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1FA199E0-98D8-04A2-4DA6-E2B008DC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0"/>
          <a:stretch/>
        </p:blipFill>
        <p:spPr>
          <a:xfrm>
            <a:off x="3954139" y="467148"/>
            <a:ext cx="4283720" cy="673281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A3A343E5-F1FD-9785-7D18-25AE1B21B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21"/>
          <a:stretch/>
        </p:blipFill>
        <p:spPr>
          <a:xfrm>
            <a:off x="3954139" y="1064700"/>
            <a:ext cx="4283720" cy="4180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59474E-C298-2F20-8999-D42EA0359F5B}"/>
              </a:ext>
            </a:extLst>
          </p:cNvPr>
          <p:cNvSpPr txBox="1">
            <a:spLocks/>
          </p:cNvSpPr>
          <p:nvPr/>
        </p:nvSpPr>
        <p:spPr>
          <a:xfrm>
            <a:off x="5756788" y="1839873"/>
            <a:ext cx="6096000" cy="180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en-US" sz="3600" b="1" kern="0" spc="100" dirty="0">
                <a:solidFill>
                  <a:schemeClr val="bg1"/>
                </a:solidFill>
                <a:latin typeface="Avenir Next LT Pro Demi"/>
              </a:rPr>
              <a:t>Amanda </a:t>
            </a:r>
            <a:r>
              <a:rPr lang="en-US" sz="3600" b="1" kern="0" spc="100" err="1">
                <a:solidFill>
                  <a:schemeClr val="bg1"/>
                </a:solidFill>
                <a:latin typeface="Avenir Next LT Pro Demi"/>
              </a:rPr>
              <a:t>Bebrin</a:t>
            </a:r>
            <a:endParaRPr lang="en-US" sz="3600">
              <a:solidFill>
                <a:schemeClr val="bg1"/>
              </a:solidFill>
              <a:cs typeface="Calibri Light"/>
            </a:endParaRPr>
          </a:p>
          <a:p>
            <a:pPr algn="ctr">
              <a:lnSpc>
                <a:spcPct val="125000"/>
              </a:lnSpc>
            </a:pPr>
            <a:r>
              <a:rPr lang="en-US" sz="2800" b="1" kern="0" spc="100" dirty="0">
                <a:solidFill>
                  <a:schemeClr val="bg1"/>
                </a:solidFill>
                <a:latin typeface="Avenir Next LT Pro Demi"/>
              </a:rPr>
              <a:t>Director of Housing Advocacy</a:t>
            </a:r>
            <a:endParaRPr lang="en-US" sz="2800">
              <a:solidFill>
                <a:schemeClr val="bg1"/>
              </a:solidFill>
              <a:cs typeface="Calibri Light"/>
            </a:endParaRPr>
          </a:p>
          <a:p>
            <a:pPr algn="ctr">
              <a:lnSpc>
                <a:spcPct val="125000"/>
              </a:lnSpc>
            </a:pPr>
            <a:r>
              <a:rPr lang="en-US" sz="3600" b="1" kern="0" spc="100" dirty="0">
                <a:solidFill>
                  <a:schemeClr val="bg1"/>
                </a:solidFill>
                <a:latin typeface="Avenir Next LT Pro Demi"/>
              </a:rPr>
              <a:t>Amanda@</a:t>
            </a:r>
            <a:r>
              <a:rPr lang="en-US" sz="3600" b="1" kern="0" spc="0" dirty="0">
                <a:solidFill>
                  <a:schemeClr val="bg1"/>
                </a:solidFill>
                <a:latin typeface="Avenir Next LT Pro Demi"/>
              </a:rPr>
              <a:t>capecdp.org</a:t>
            </a:r>
            <a:endParaRPr lang="en-US" sz="3600" dirty="0">
              <a:solidFill>
                <a:schemeClr val="bg1"/>
              </a:solidFill>
              <a:latin typeface="Avenir Next LT Pro Demi"/>
            </a:endParaRPr>
          </a:p>
        </p:txBody>
      </p:sp>
    </p:spTree>
    <p:extLst>
      <p:ext uri="{BB962C8B-B14F-4D97-AF65-F5344CB8AC3E}">
        <p14:creationId xmlns:p14="http://schemas.microsoft.com/office/powerpoint/2010/main" val="25967660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nnual Report">
      <a:dk1>
        <a:sysClr val="windowText" lastClr="000000"/>
      </a:dk1>
      <a:lt1>
        <a:sysClr val="window" lastClr="FFFFFF"/>
      </a:lt1>
      <a:dk2>
        <a:srgbClr val="2A8388"/>
      </a:dk2>
      <a:lt2>
        <a:srgbClr val="285BA7"/>
      </a:lt2>
      <a:accent1>
        <a:srgbClr val="F26531"/>
      </a:accent1>
      <a:accent2>
        <a:srgbClr val="4472C4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381C01D0744488C79200BBAF9BC5F" ma:contentTypeVersion="22" ma:contentTypeDescription="Create a new document." ma:contentTypeScope="" ma:versionID="7be3f98556ce74b76991233fbeb389c8">
  <xsd:schema xmlns:xsd="http://www.w3.org/2001/XMLSchema" xmlns:xs="http://www.w3.org/2001/XMLSchema" xmlns:p="http://schemas.microsoft.com/office/2006/metadata/properties" xmlns:ns2="5c3120aa-4362-40a7-b179-624d31c9584b" xmlns:ns3="1ddc0a50-9fb7-477b-a615-6be3ff4e0548" targetNamespace="http://schemas.microsoft.com/office/2006/metadata/properties" ma:root="true" ma:fieldsID="e88a148006331f05f154ead8d12e1a86" ns2:_="" ns3:_="">
    <xsd:import namespace="5c3120aa-4362-40a7-b179-624d31c9584b"/>
    <xsd:import namespace="1ddc0a50-9fb7-477b-a615-6be3ff4e05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File_x0020_Type0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120aa-4362-40a7-b179-624d31c958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5f85c06b-a632-483b-b379-7b8d0e9c885a}" ma:internalName="TaxCatchAll" ma:showField="CatchAllData" ma:web="5c3120aa-4362-40a7-b179-624d31c958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c0a50-9fb7-477b-a615-6be3ff4e0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File_x0020_Type0" ma:index="23" nillable="true" ma:displayName="File Type" ma:default=".pdf" ma:description="File Type" ma:format="Dropdown" ma:internalName="File_x0020_Type0">
      <xsd:simpleType>
        <xsd:restriction base="dms:Choice">
          <xsd:enumeration value=".pdf"/>
          <xsd:enumeration value=".xlsx"/>
          <xsd:enumeration value=".doc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0e5cea4-9417-432a-a765-9c0028a289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dc0a50-9fb7-477b-a615-6be3ff4e0548">
      <Terms xmlns="http://schemas.microsoft.com/office/infopath/2007/PartnerControls"/>
    </lcf76f155ced4ddcb4097134ff3c332f>
    <TaxCatchAll xmlns="5c3120aa-4362-40a7-b179-624d31c9584b" xsi:nil="true"/>
    <SharedWithUsers xmlns="5c3120aa-4362-40a7-b179-624d31c9584b">
      <UserInfo>
        <DisplayName>Laura Cannata</DisplayName>
        <AccountId>6776</AccountId>
        <AccountType/>
      </UserInfo>
      <UserInfo>
        <DisplayName>Jay Coburn</DisplayName>
        <AccountId>24</AccountId>
        <AccountType/>
      </UserInfo>
      <UserInfo>
        <DisplayName>Sean Flyr</DisplayName>
        <AccountId>11403</AccountId>
        <AccountType/>
      </UserInfo>
    </SharedWithUsers>
    <File_x0020_Type0 xmlns="1ddc0a50-9fb7-477b-a615-6be3ff4e0548">.pdf</File_x0020_Type0>
  </documentManagement>
</p:properties>
</file>

<file path=customXml/itemProps1.xml><?xml version="1.0" encoding="utf-8"?>
<ds:datastoreItem xmlns:ds="http://schemas.openxmlformats.org/officeDocument/2006/customXml" ds:itemID="{1548E6D8-FE9F-448D-8323-458AB7B245DE}"/>
</file>

<file path=customXml/itemProps2.xml><?xml version="1.0" encoding="utf-8"?>
<ds:datastoreItem xmlns:ds="http://schemas.openxmlformats.org/officeDocument/2006/customXml" ds:itemID="{FF967A9A-0A04-4A79-A32F-1F5E42A92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5663F-16D0-4977-8B6E-AE474E890ADD}">
  <ds:schemaRefs>
    <ds:schemaRef ds:uri="http://purl.org/dc/dcmitype/"/>
    <ds:schemaRef ds:uri="http://schemas.microsoft.com/office/2006/documentManagement/types"/>
    <ds:schemaRef ds:uri="6e0a6926-84d8-4290-ab21-db0ca552db4d"/>
    <ds:schemaRef ds:uri="http://purl.org/dc/terms/"/>
    <ds:schemaRef ds:uri="http://schemas.microsoft.com/office/infopath/2007/PartnerControls"/>
    <ds:schemaRef ds:uri="http://purl.org/dc/elements/1.1/"/>
    <ds:schemaRef ds:uri="7a02c710-a864-4bdd-9bac-eb862f2d650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1921</TotalTime>
  <Words>339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Demi</vt:lpstr>
      <vt:lpstr>Calibri</vt:lpstr>
      <vt:lpstr>Calibri Light</vt:lpstr>
      <vt:lpstr>Courier New</vt:lpstr>
      <vt:lpstr>Courier New,monospace</vt:lpstr>
      <vt:lpstr>Wingdings</vt:lpstr>
      <vt:lpstr>Retrospect</vt:lpstr>
      <vt:lpstr>PowerPoint Presentation</vt:lpstr>
      <vt:lpstr>Lower Cape Community Housing Partnership</vt:lpstr>
      <vt:lpstr>   LCHI Outcomes</vt:lpstr>
      <vt:lpstr>   Project 365 Outcomes</vt:lpstr>
      <vt:lpstr>   Lessons Learned &amp; Next Steps</vt:lpstr>
      <vt:lpstr>Follow our LCHI programming: capecdp.org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and Sponsors</dc:title>
  <dc:creator>Jason Bertrand</dc:creator>
  <cp:lastModifiedBy>Don Bianchi</cp:lastModifiedBy>
  <cp:revision>2133</cp:revision>
  <cp:lastPrinted>2024-04-25T15:32:57Z</cp:lastPrinted>
  <dcterms:created xsi:type="dcterms:W3CDTF">2021-04-08T16:20:11Z</dcterms:created>
  <dcterms:modified xsi:type="dcterms:W3CDTF">2024-11-20T13:40:44Z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0x010100F77381C01D0744488C79200BBAF9BC5F</vt:lpwstr>
  </property>
  <property fmtid="{D5CDD505-2E9C-101B-9397-08002B2CF9AE}" pid="3" name="Order">
    <vt:r8>1214800</vt:r8>
  </property>
  <property fmtid="{D5CDD505-2E9C-101B-9397-08002B2CF9AE}" pid="4" name="MediaServiceImageTags">
    <vt:lpwstr/>
  </property>
</Properties>
</file>